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TESTING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648362" y="4521200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5757" y="5298312"/>
            <a:ext cx="6583633" cy="167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Testing is not a process of finding bugs, it's a process of building confidence in the software. </a:t>
            </a:r>
          </a:p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                               - Michael Bolton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93048" y="0"/>
            <a:ext cx="3504477" cy="10287000"/>
            <a:chOff x="0" y="0"/>
            <a:chExt cx="9229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22990">
                  <a:moveTo>
                    <a:pt x="0" y="0"/>
                  </a:moveTo>
                  <a:lnTo>
                    <a:pt x="922990" y="0"/>
                  </a:lnTo>
                  <a:lnTo>
                    <a:pt x="9229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2299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504346"/>
            <a:ext cx="13572402" cy="67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8"/>
              </a:lnSpc>
              <a:spcBef>
                <a:spcPct val="0"/>
              </a:spcBef>
            </a:pPr>
            <a:r>
              <a:rPr lang="en-US" sz="3998">
                <a:solidFill>
                  <a:srgbClr val="593C8F"/>
                </a:solidFill>
                <a:latin typeface="League Spartan"/>
              </a:rPr>
              <a:t>NESTED CLASSES - JUNIT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28740" y="2183828"/>
            <a:ext cx="6786181" cy="395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53376" y="3294122"/>
            <a:ext cx="1264669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Nested classes allow hierarchical structuring of test cases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Organize tests that share common functionality or context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Facilitates easier management and modification of tests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Enhances code comprehension by grouping tests with similar functionality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8818" y="1697248"/>
            <a:ext cx="5380482" cy="2972051"/>
          </a:xfrm>
          <a:custGeom>
            <a:avLst/>
            <a:gdLst/>
            <a:ahLst/>
            <a:cxnLst/>
            <a:rect r="r" b="b" t="t" l="l"/>
            <a:pathLst>
              <a:path h="2972051" w="5380482">
                <a:moveTo>
                  <a:pt x="0" y="0"/>
                </a:moveTo>
                <a:lnTo>
                  <a:pt x="5380482" y="0"/>
                </a:lnTo>
                <a:lnTo>
                  <a:pt x="5380482" y="2972051"/>
                </a:lnTo>
                <a:lnTo>
                  <a:pt x="0" y="297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7" t="0" r="-523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1760" y="933450"/>
            <a:ext cx="9728309" cy="7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FFFFFF"/>
                </a:solidFill>
                <a:latin typeface="Lato Bold"/>
              </a:rPr>
              <a:t>MOCKITO - MOCK DEPENDENCIES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953317"/>
            <a:ext cx="9525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1373246" y="1883780"/>
            <a:ext cx="1014682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2805264"/>
            <a:ext cx="113708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Mockito is a popular open-source mocking framework for Java.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Facilitates mocking of dependencies, enabling isolated unit testing.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86133"/>
            <a:ext cx="1572686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Mocking is crucial in unit testing to isolate components and focus on testing individual units without relying on real dependencies.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Mockito simplifies dependency management by providing mechanisms to create mock objects for testing.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01890" y="387350"/>
            <a:ext cx="7323496" cy="7058442"/>
          </a:xfrm>
          <a:custGeom>
            <a:avLst/>
            <a:gdLst/>
            <a:ahLst/>
            <a:cxnLst/>
            <a:rect r="r" b="b" t="t" l="l"/>
            <a:pathLst>
              <a:path h="7058442" w="7323496">
                <a:moveTo>
                  <a:pt x="0" y="0"/>
                </a:moveTo>
                <a:lnTo>
                  <a:pt x="7323496" y="0"/>
                </a:lnTo>
                <a:lnTo>
                  <a:pt x="7323496" y="7058442"/>
                </a:lnTo>
                <a:lnTo>
                  <a:pt x="0" y="7058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6" r="0" b="-31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2385" y="7615488"/>
            <a:ext cx="6762505" cy="146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1"/>
              </a:lnSpc>
            </a:pPr>
            <a:r>
              <a:rPr lang="en-US" sz="8636">
                <a:solidFill>
                  <a:srgbClr val="593C8F"/>
                </a:solidFill>
                <a:latin typeface="Canva Sans Bold"/>
              </a:rPr>
              <a:t>THANK 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640711" y="387350"/>
            <a:ext cx="3282631" cy="3246821"/>
          </a:xfrm>
          <a:custGeom>
            <a:avLst/>
            <a:gdLst/>
            <a:ahLst/>
            <a:cxnLst/>
            <a:rect r="r" b="b" t="t" l="l"/>
            <a:pathLst>
              <a:path h="3246821" w="3282631">
                <a:moveTo>
                  <a:pt x="0" y="0"/>
                </a:moveTo>
                <a:lnTo>
                  <a:pt x="3282631" y="0"/>
                </a:lnTo>
                <a:lnTo>
                  <a:pt x="3282631" y="3246821"/>
                </a:lnTo>
                <a:lnTo>
                  <a:pt x="0" y="324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728179" y="6320610"/>
            <a:ext cx="3282631" cy="3246821"/>
          </a:xfrm>
          <a:custGeom>
            <a:avLst/>
            <a:gdLst/>
            <a:ahLst/>
            <a:cxnLst/>
            <a:rect r="r" b="b" t="t" l="l"/>
            <a:pathLst>
              <a:path h="3246821" w="3282631">
                <a:moveTo>
                  <a:pt x="3282631" y="3246821"/>
                </a:moveTo>
                <a:lnTo>
                  <a:pt x="0" y="3246821"/>
                </a:lnTo>
                <a:lnTo>
                  <a:pt x="0" y="0"/>
                </a:lnTo>
                <a:lnTo>
                  <a:pt x="3282631" y="0"/>
                </a:lnTo>
                <a:lnTo>
                  <a:pt x="3282631" y="3246821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93048" y="0"/>
            <a:ext cx="3504477" cy="10287000"/>
            <a:chOff x="0" y="0"/>
            <a:chExt cx="9229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22990">
                  <a:moveTo>
                    <a:pt x="0" y="0"/>
                  </a:moveTo>
                  <a:lnTo>
                    <a:pt x="922990" y="0"/>
                  </a:lnTo>
                  <a:lnTo>
                    <a:pt x="9229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2299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TESTING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670835"/>
            <a:ext cx="12391123" cy="598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924" indent="-330462" lvl="1">
              <a:lnSpc>
                <a:spcPts val="4285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</a:rPr>
              <a:t>Testing is the process of ensuring that the Java code is working as expected.</a:t>
            </a:r>
          </a:p>
          <a:p>
            <a:pPr marL="660924" indent="-330462" lvl="1">
              <a:lnSpc>
                <a:spcPts val="4285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</a:rPr>
              <a:t>There are many different types of testing in Java, including unit testing, integration testing, and end-to-end testing.</a:t>
            </a:r>
          </a:p>
          <a:p>
            <a:pPr marL="660924" indent="-330462" lvl="1">
              <a:lnSpc>
                <a:spcPts val="4285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</a:rPr>
              <a:t>Unit testing is the process of testing individual units of code, such as methods or classes.</a:t>
            </a:r>
          </a:p>
          <a:p>
            <a:pPr marL="660924" indent="-330462" lvl="1">
              <a:lnSpc>
                <a:spcPts val="4285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</a:rPr>
              <a:t>Integration testing is the process of testing how different units of code work together.</a:t>
            </a:r>
          </a:p>
          <a:p>
            <a:pPr marL="660924" indent="-330462" lvl="1">
              <a:lnSpc>
                <a:spcPts val="4285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</a:rPr>
              <a:t>End-to-end testing is the process of testing the entire application from start to finish.</a:t>
            </a:r>
          </a:p>
          <a:p>
            <a:pPr>
              <a:lnSpc>
                <a:spcPts val="4285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3246" y="2143449"/>
            <a:ext cx="15192095" cy="73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319" indent="-318159" lvl="1">
              <a:lnSpc>
                <a:spcPts val="4126"/>
              </a:lnSpc>
              <a:buFont typeface="Arial"/>
              <a:buChar char="•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Traditional Testing vs. Testing Frameworks</a:t>
            </a:r>
          </a:p>
          <a:p>
            <a:pPr marL="1272637" indent="-424212" lvl="2">
              <a:lnSpc>
                <a:spcPts val="4126"/>
              </a:lnSpc>
              <a:buFont typeface="Arial"/>
              <a:buChar char="⚬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Traditional Testing: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Manual execution of test cases by developers or testers.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time-consuming</a:t>
            </a:r>
            <a:r>
              <a:rPr lang="en-US" sz="2947">
                <a:solidFill>
                  <a:srgbClr val="FFFFFF"/>
                </a:solidFill>
                <a:latin typeface="Poppins"/>
              </a:rPr>
              <a:t> and error-prone.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Limited scalability and repeatability.</a:t>
            </a:r>
          </a:p>
          <a:p>
            <a:pPr marL="1272637" indent="-424212" lvl="2">
              <a:lnSpc>
                <a:spcPts val="4126"/>
              </a:lnSpc>
              <a:buFont typeface="Arial"/>
              <a:buChar char="⚬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Testing Frameworks: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Automated testing using specialized tools and frameworks.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Streamlined test case execution and result reporting.</a:t>
            </a:r>
          </a:p>
          <a:p>
            <a:pPr marL="1908956" indent="-477239" lvl="3">
              <a:lnSpc>
                <a:spcPts val="4126"/>
              </a:lnSpc>
              <a:buFont typeface="Arial"/>
              <a:buChar char="￭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Improved efficiency, scalability, and reliability of testing processes.</a:t>
            </a:r>
          </a:p>
          <a:p>
            <a:pPr marL="636319" indent="-318159" lvl="1">
              <a:lnSpc>
                <a:spcPts val="4126"/>
              </a:lnSpc>
              <a:buFont typeface="Arial"/>
              <a:buChar char="•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Most popular tools include JUnit, TestNG, and Selenium.</a:t>
            </a:r>
          </a:p>
          <a:p>
            <a:pPr marL="636319" indent="-318159" lvl="1">
              <a:lnSpc>
                <a:spcPts val="4126"/>
              </a:lnSpc>
              <a:buFont typeface="Arial"/>
              <a:buChar char="•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JUnit is a unit testing framework that provides a simple way to write and execute test cases.</a:t>
            </a:r>
          </a:p>
          <a:p>
            <a:pPr marL="636319" indent="-318159" lvl="1">
              <a:lnSpc>
                <a:spcPts val="4126"/>
              </a:lnSpc>
              <a:buFont typeface="Arial"/>
              <a:buChar char="•"/>
            </a:pPr>
            <a:r>
              <a:rPr lang="en-US" sz="2947">
                <a:solidFill>
                  <a:srgbClr val="FFFFFF"/>
                </a:solidFill>
                <a:latin typeface="Poppins"/>
              </a:rPr>
              <a:t>JUnit has built-in features like Annotations, Test Runners, Test Suites, etc.</a:t>
            </a:r>
          </a:p>
          <a:p>
            <a:pPr>
              <a:lnSpc>
                <a:spcPts val="412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20" y="952500"/>
            <a:ext cx="5495318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TESTING FRAMEWORKS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622888" y="2380094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86851" y="1363325"/>
            <a:ext cx="9377303" cy="83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2"/>
              </a:lnSpc>
              <a:spcBef>
                <a:spcPct val="0"/>
              </a:spcBef>
            </a:pPr>
            <a:r>
              <a:rPr lang="en-US" sz="4866">
                <a:solidFill>
                  <a:srgbClr val="593C8F"/>
                </a:solidFill>
                <a:latin typeface="League Spartan"/>
              </a:rPr>
              <a:t>WRITING TEST CASES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86851" y="3297299"/>
            <a:ext cx="14564658" cy="577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Annotating test methods with @Test:</a:t>
            </a:r>
          </a:p>
          <a:p>
            <a:pPr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 @Test to identify methods as test cases.</a:t>
            </a:r>
          </a:p>
          <a:p>
            <a:pPr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JUnit runs all methods annotated with @Test during test suite execution.</a:t>
            </a:r>
          </a:p>
          <a:p>
            <a:pPr marL="647702" indent="-323851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Tips for writing test cases:</a:t>
            </a:r>
          </a:p>
          <a:p>
            <a:pPr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Keep test cases small and focused, testing single units of functionality.</a:t>
            </a:r>
          </a:p>
          <a:p>
            <a:pPr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Utilize descriptive names for test methods to enhance readability.</a:t>
            </a:r>
          </a:p>
          <a:p>
            <a:pPr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Employ assertions to verify expected results.</a:t>
            </a:r>
          </a:p>
          <a:p>
            <a:pPr marL="1295403" indent="-431801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Temporarily disable incomplete test cases using @Ignore when necessary.</a:t>
            </a:r>
          </a:p>
          <a:p>
            <a:pPr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40711" y="387350"/>
            <a:ext cx="3282631" cy="3246821"/>
          </a:xfrm>
          <a:custGeom>
            <a:avLst/>
            <a:gdLst/>
            <a:ahLst/>
            <a:cxnLst/>
            <a:rect r="r" b="b" t="t" l="l"/>
            <a:pathLst>
              <a:path h="3246821" w="3282631">
                <a:moveTo>
                  <a:pt x="0" y="0"/>
                </a:moveTo>
                <a:lnTo>
                  <a:pt x="3282631" y="0"/>
                </a:lnTo>
                <a:lnTo>
                  <a:pt x="3282631" y="3246821"/>
                </a:lnTo>
                <a:lnTo>
                  <a:pt x="0" y="324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643113" cy="10287000"/>
            <a:chOff x="0" y="0"/>
            <a:chExt cx="69612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1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696128">
                  <a:moveTo>
                    <a:pt x="0" y="0"/>
                  </a:moveTo>
                  <a:lnTo>
                    <a:pt x="696128" y="0"/>
                  </a:lnTo>
                  <a:lnTo>
                    <a:pt x="6961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612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21634" y="761177"/>
            <a:ext cx="5495318" cy="7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FFFFFF"/>
                </a:solidFill>
                <a:latin typeface="Lato Bold"/>
              </a:rPr>
              <a:t>ASSERTIONS</a:t>
            </a:r>
          </a:p>
        </p:txBody>
      </p:sp>
      <p:sp>
        <p:nvSpPr>
          <p:cNvPr name="AutoShape 6" id="6"/>
          <p:cNvSpPr/>
          <p:nvPr/>
        </p:nvSpPr>
        <p:spPr>
          <a:xfrm>
            <a:off x="1373246" y="1883780"/>
            <a:ext cx="1489218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39238" y="4953317"/>
            <a:ext cx="9525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73339"/>
            <a:ext cx="16550625" cy="688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493" indent="-351746" lvl="1">
              <a:lnSpc>
                <a:spcPts val="4561"/>
              </a:lnSpc>
              <a:buAutoNum type="arabicPeriod" startAt="1"/>
            </a:pPr>
            <a:r>
              <a:rPr lang="en-US" sz="3258">
                <a:solidFill>
                  <a:srgbClr val="FFFFFF"/>
                </a:solidFill>
                <a:latin typeface="Canva Sans"/>
              </a:rPr>
              <a:t>Assertions in Unit Testing: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"/>
              </a:rPr>
              <a:t>Essential for verifying expected behavior in test cases.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"/>
              </a:rPr>
              <a:t>Ensure code functions as intended, enhancing confidence in its correctness.</a:t>
            </a:r>
          </a:p>
          <a:p>
            <a:pPr marL="703493" indent="-351746" lvl="1">
              <a:lnSpc>
                <a:spcPts val="4561"/>
              </a:lnSpc>
              <a:buAutoNum type="arabicPeriod" startAt="1"/>
            </a:pPr>
            <a:r>
              <a:rPr lang="en-US" sz="3258">
                <a:solidFill>
                  <a:srgbClr val="FFFFFF"/>
                </a:solidFill>
                <a:latin typeface="Canva Sans Semi-Bold"/>
              </a:rPr>
              <a:t>Important Assertions: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 Semi-Bold"/>
              </a:rPr>
              <a:t>assertEquals: Verifies equality between expected and actual values. Example: assertEquals(1, 1);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 Semi-Bold"/>
              </a:rPr>
              <a:t>assertArrayEquals: Ensures equality of expected and actual arrays. Example: assertArrayEquals(expectedArray, actualArray);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 Semi-Bold"/>
              </a:rPr>
              <a:t>assertIterableEquals: Validates equality of expected and actual iterables. Example: assertIterableEquals(expectedList, actualList);</a:t>
            </a:r>
          </a:p>
          <a:p>
            <a:pPr marL="1406985" indent="-468995" lvl="2">
              <a:lnSpc>
                <a:spcPts val="4561"/>
              </a:lnSpc>
              <a:buAutoNum type="alphaLcPeriod" startAt="1"/>
            </a:pPr>
            <a:r>
              <a:rPr lang="en-US" sz="3258">
                <a:solidFill>
                  <a:srgbClr val="FFFFFF"/>
                </a:solidFill>
                <a:latin typeface="Canva Sans Semi-Bold"/>
              </a:rPr>
              <a:t>assertThrows: Confirms the occurrence of expected exceptions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93048" y="0"/>
            <a:ext cx="3504477" cy="10287000"/>
            <a:chOff x="0" y="0"/>
            <a:chExt cx="9229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22990">
                  <a:moveTo>
                    <a:pt x="0" y="0"/>
                  </a:moveTo>
                  <a:lnTo>
                    <a:pt x="922990" y="0"/>
                  </a:lnTo>
                  <a:lnTo>
                    <a:pt x="9229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2299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504346"/>
            <a:ext cx="13572402" cy="67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8"/>
              </a:lnSpc>
              <a:spcBef>
                <a:spcPct val="0"/>
              </a:spcBef>
            </a:pPr>
            <a:r>
              <a:rPr lang="en-US" sz="3998">
                <a:solidFill>
                  <a:srgbClr val="593C8F"/>
                </a:solidFill>
                <a:latin typeface="League Spartan"/>
              </a:rPr>
              <a:t>ASSERTING EXCEPTIONS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28720" y="2183828"/>
            <a:ext cx="66579" cy="298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680360"/>
            <a:ext cx="13572422" cy="707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745" indent="-308873" lvl="1">
              <a:lnSpc>
                <a:spcPts val="4005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Handling Expected Exceptions:</a:t>
            </a:r>
          </a:p>
          <a:p>
            <a:pPr marL="1235491" indent="-411830" lvl="2">
              <a:lnSpc>
                <a:spcPts val="4005"/>
              </a:lnSpc>
              <a:buFont typeface="Arial"/>
              <a:buChar char="⚬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Utilize assertThrows() in JUnit to ensure expected exceptions are thrown during code execution.</a:t>
            </a:r>
          </a:p>
          <a:p>
            <a:pPr marL="1235491" indent="-411830" lvl="2">
              <a:lnSpc>
                <a:spcPts val="4005"/>
              </a:lnSpc>
              <a:buFont typeface="Arial"/>
              <a:buChar char="⚬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Valuable for testing error handling scenarios and validating absence of unexpected exceptions.</a:t>
            </a:r>
          </a:p>
          <a:p>
            <a:pPr marL="617745" indent="-308873" lvl="1">
              <a:lnSpc>
                <a:spcPts val="4005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Using assertThrows():</a:t>
            </a:r>
          </a:p>
          <a:p>
            <a:pPr marL="1235491" indent="-411830" lvl="2">
              <a:lnSpc>
                <a:spcPts val="4005"/>
              </a:lnSpc>
              <a:buFont typeface="Arial"/>
              <a:buChar char="⚬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assertThrows() requires the expected exception class and the code block to execute.</a:t>
            </a:r>
          </a:p>
          <a:p>
            <a:pPr marL="1235491" indent="-411830" lvl="2">
              <a:lnSpc>
                <a:spcPts val="4005"/>
              </a:lnSpc>
              <a:buFont typeface="Arial"/>
              <a:buChar char="⚬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Verifies that the specified exception is thrown during execution; otherwise, triggers an AssertionError.</a:t>
            </a:r>
          </a:p>
          <a:p>
            <a:pPr marL="617745" indent="-308873" lvl="1">
              <a:lnSpc>
                <a:spcPts val="4005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Overview of Lambda Expressions with assertThrows():</a:t>
            </a:r>
          </a:p>
          <a:p>
            <a:pPr marL="1235491" indent="-411830" lvl="2">
              <a:lnSpc>
                <a:spcPts val="4005"/>
              </a:lnSpc>
              <a:buFont typeface="Arial"/>
              <a:buChar char="⚬"/>
            </a:pPr>
            <a:r>
              <a:rPr lang="en-US" sz="2861">
                <a:solidFill>
                  <a:srgbClr val="000000"/>
                </a:solidFill>
                <a:latin typeface="Poppins"/>
              </a:rPr>
              <a:t>In JUnit 5, employ lambda expressions to pass executable code to assertThrows().</a:t>
            </a:r>
          </a:p>
          <a:p>
            <a:pPr>
              <a:lnSpc>
                <a:spcPts val="4005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1029792" y="2183828"/>
            <a:ext cx="6785130" cy="68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1837" y="2129086"/>
            <a:ext cx="14084626" cy="73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Test instances are created for each test method execution, ensuring isolation between tests and resetting the test environment before each run.</a:t>
            </a:r>
          </a:p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The test life cycle in JUnit manages setup, execution, and teardown of test environments through four annotations: </a:t>
            </a:r>
          </a:p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@</a:t>
            </a:r>
            <a:r>
              <a:rPr lang="en-US" sz="2447">
                <a:solidFill>
                  <a:srgbClr val="FFFFFF"/>
                </a:solidFill>
                <a:latin typeface="Poppins Bold"/>
              </a:rPr>
              <a:t>BeforeAll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: </a:t>
            </a:r>
          </a:p>
          <a:p>
            <a:pPr marL="1056742" indent="-35224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Used to specify code that should be executed once, before all test methods in a test class. 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Useful 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for initializing shared resources</a:t>
            </a:r>
          </a:p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@</a:t>
            </a:r>
            <a:r>
              <a:rPr lang="en-US" sz="2447">
                <a:solidFill>
                  <a:srgbClr val="FFFFFF"/>
                </a:solidFill>
                <a:latin typeface="Poppins Bold"/>
              </a:rPr>
              <a:t>AfterAll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: </a:t>
            </a:r>
          </a:p>
          <a:p>
            <a:pPr marL="1056742" indent="-35224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Used to specify code that should be executed once, after all test methods in a test class. Useful for cleaning up shared resources.</a:t>
            </a:r>
          </a:p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@</a:t>
            </a:r>
            <a:r>
              <a:rPr lang="en-US" sz="2447">
                <a:solidFill>
                  <a:srgbClr val="FFFFFF"/>
                </a:solidFill>
                <a:latin typeface="Poppins Bold"/>
              </a:rPr>
              <a:t>BeforeEach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: </a:t>
            </a:r>
          </a:p>
          <a:p>
            <a:pPr marL="1056742" indent="-35224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Used to specify code that should be executed before each test method. Useful for setting up the test environment for each test case.</a:t>
            </a:r>
          </a:p>
          <a:p>
            <a:pPr marL="528371" indent="-264185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@</a:t>
            </a:r>
            <a:r>
              <a:rPr lang="en-US" sz="2447">
                <a:solidFill>
                  <a:srgbClr val="FFFFFF"/>
                </a:solidFill>
                <a:latin typeface="Poppins Bold"/>
              </a:rPr>
              <a:t>AfterEach</a:t>
            </a:r>
            <a:r>
              <a:rPr lang="en-US" sz="2447">
                <a:solidFill>
                  <a:srgbClr val="FFFFFF"/>
                </a:solidFill>
                <a:latin typeface="Poppins"/>
              </a:rPr>
              <a:t>: </a:t>
            </a:r>
          </a:p>
          <a:p>
            <a:pPr marL="1056742" indent="-35224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FFFFFF"/>
                </a:solidFill>
                <a:latin typeface="Poppins"/>
              </a:rPr>
              <a:t>Used to specify code that should be executed after each test method. This is useful for cleaning up the test environment after each test case.</a:t>
            </a:r>
          </a:p>
          <a:p>
            <a:pPr>
              <a:lnSpc>
                <a:spcPts val="342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1837" y="657175"/>
            <a:ext cx="9605257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JUNIT LIFECYCLE AND ANNOTATIONS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31817" y="1613066"/>
            <a:ext cx="106846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622888" y="2380094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86851" y="1363325"/>
            <a:ext cx="9377303" cy="83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2"/>
              </a:lnSpc>
              <a:spcBef>
                <a:spcPct val="0"/>
              </a:spcBef>
            </a:pPr>
            <a:r>
              <a:rPr lang="en-US" sz="4866">
                <a:solidFill>
                  <a:srgbClr val="593C8F"/>
                </a:solidFill>
                <a:latin typeface="League Spartan"/>
              </a:rPr>
              <a:t>USING TAGS IN JUNIT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5357" y="3075806"/>
            <a:ext cx="14564658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@DisplayName: Provides a custom name for test methods or test classes, improving readability of test reports.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@Disabled: Temporarily disables a test method or test class, excluding it from test execution. 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@Tag: Allows grouping of tests based on specific tags with relevant keywords or categories.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Enhancing Readability: Custom display names clarify the purpose of tests, making reports more understandable.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Controlling Test Execution: Disabling tests selectively excludes them from execution, useful for skipping incomplete or irrelevant tests.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Tests can be grouped and filtered based on tags, aiding in selective test execution and management.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40711" y="387350"/>
            <a:ext cx="3282631" cy="3246821"/>
          </a:xfrm>
          <a:custGeom>
            <a:avLst/>
            <a:gdLst/>
            <a:ahLst/>
            <a:cxnLst/>
            <a:rect r="r" b="b" t="t" l="l"/>
            <a:pathLst>
              <a:path h="3246821" w="3282631">
                <a:moveTo>
                  <a:pt x="0" y="0"/>
                </a:moveTo>
                <a:lnTo>
                  <a:pt x="3282631" y="0"/>
                </a:lnTo>
                <a:lnTo>
                  <a:pt x="3282631" y="3246821"/>
                </a:lnTo>
                <a:lnTo>
                  <a:pt x="0" y="324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643113" cy="10287000"/>
            <a:chOff x="0" y="0"/>
            <a:chExt cx="69612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1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696128">
                  <a:moveTo>
                    <a:pt x="0" y="0"/>
                  </a:moveTo>
                  <a:lnTo>
                    <a:pt x="696128" y="0"/>
                  </a:lnTo>
                  <a:lnTo>
                    <a:pt x="6961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612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39238" y="4953317"/>
            <a:ext cx="9525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19444"/>
            <a:ext cx="14185354" cy="56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698" indent="-386349" lvl="1">
              <a:lnSpc>
                <a:spcPts val="5010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Canva Sans"/>
              </a:rPr>
              <a:t>Allows grouping multiple assertions within a single test case.</a:t>
            </a:r>
          </a:p>
          <a:p>
            <a:pPr marL="772698" indent="-386349" lvl="1">
              <a:lnSpc>
                <a:spcPts val="5010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Canva Sans"/>
              </a:rPr>
              <a:t>Ensures all assertions are executed even if some fail, providing a comprehensive view of test results.</a:t>
            </a:r>
          </a:p>
          <a:p>
            <a:pPr marL="772698" indent="-386349" lvl="1">
              <a:lnSpc>
                <a:spcPts val="5010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Canva Sans Semi-Bold"/>
              </a:rPr>
              <a:t>Lambda Expressions</a:t>
            </a:r>
            <a:r>
              <a:rPr lang="en-US" sz="3578">
                <a:solidFill>
                  <a:srgbClr val="FFFFFF"/>
                </a:solidFill>
                <a:latin typeface="Canva Sans"/>
              </a:rPr>
              <a:t>: Used to define multiple assertions within the assertAll block.</a:t>
            </a:r>
          </a:p>
          <a:p>
            <a:pPr marL="772698" indent="-386349" lvl="1">
              <a:lnSpc>
                <a:spcPts val="5010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Canva Sans"/>
              </a:rPr>
              <a:t>Even if one assertion fails, assertAll ensures remaining assertions are still evaluated.</a:t>
            </a:r>
          </a:p>
          <a:p>
            <a:pPr marL="772698" indent="-386349" lvl="1">
              <a:lnSpc>
                <a:spcPts val="5010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Canva Sans"/>
              </a:rPr>
              <a:t>Improves code readability and reduces duplication by consolidating related assertions.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7993" y="687346"/>
            <a:ext cx="5495318" cy="7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FFFFFF"/>
                </a:solidFill>
                <a:latin typeface="Lato Bold"/>
              </a:rPr>
              <a:t>ASSERTALL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1809121"/>
            <a:ext cx="4981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DAGBwJAoafo</dc:identifier>
  <dcterms:modified xsi:type="dcterms:W3CDTF">2011-08-01T06:04:30Z</dcterms:modified>
  <cp:revision>1</cp:revision>
  <dc:title>Testing</dc:title>
</cp:coreProperties>
</file>